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79" r:id="rId18"/>
    <p:sldId id="274" r:id="rId19"/>
    <p:sldId id="270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 varScale="1">
        <p:scale>
          <a:sx n="101" d="100"/>
          <a:sy n="101" d="100"/>
        </p:scale>
        <p:origin x="12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bioenergy/cellulosic ethanol</a:t>
            </a:r>
            <a:r>
              <a:rPr lang="en-US" baseline="0" dirty="0" smtClean="0"/>
              <a:t> plant produces </a:t>
            </a:r>
            <a:r>
              <a:rPr lang="en-US" altLang="en-US" sz="1200" b="1" dirty="0" smtClean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Stogios</a:t>
            </a:r>
            <a:r>
              <a:rPr lang="en-US" b="1" dirty="0" smtClean="0"/>
              <a:t> </a:t>
            </a:r>
            <a:r>
              <a:rPr lang="en-US" b="1" i="1" dirty="0" smtClean="0"/>
              <a:t>et al. </a:t>
            </a:r>
            <a:r>
              <a:rPr lang="en-US" b="1" dirty="0" smtClean="0"/>
              <a:t>2005</a:t>
            </a:r>
            <a:r>
              <a:rPr lang="en-US" dirty="0" smtClean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 smtClean="0"/>
              <a:t>kelch</a:t>
            </a:r>
            <a:r>
              <a:rPr lang="en-US" dirty="0" smtClean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 smtClean="0"/>
              <a:t>Krüppel</a:t>
            </a:r>
            <a:r>
              <a:rPr lang="en-US" dirty="0" smtClean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 smtClean="0"/>
              <a:t>Pokemon</a:t>
            </a:r>
            <a:r>
              <a:rPr lang="en-US" dirty="0" smtClean="0"/>
              <a:t>, PLZF, </a:t>
            </a:r>
            <a:r>
              <a:rPr lang="en-US" dirty="0" err="1" smtClean="0"/>
              <a:t>hypermethylated</a:t>
            </a:r>
            <a:r>
              <a:rPr lang="en-US" dirty="0" smtClean="0"/>
              <a:t> in cancer (HIC)1 and </a:t>
            </a:r>
            <a:r>
              <a:rPr lang="en-US" dirty="0" err="1" smtClean="0"/>
              <a:t>Myc</a:t>
            </a:r>
            <a:r>
              <a:rPr lang="en-US" dirty="0" smtClean="0"/>
              <a:t> interacting zinc finger (MIZ)1.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tiff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6971" y="1122363"/>
            <a:ext cx="10218058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2020-01-13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Northern germplasm grown in the south has photoperiod sensitivity, leading to early flowering and low biomass.</a:t>
            </a:r>
          </a:p>
          <a:p>
            <a:endParaRPr lang="en-US" sz="2400" dirty="0" smtClean="0"/>
          </a:p>
          <a:p>
            <a:r>
              <a:rPr lang="en-US" sz="2400" dirty="0" smtClean="0"/>
              <a:t>Southern germplasm grown in the north does not have freezing tolerance and does not survive winter.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 smtClean="0"/>
              <a:t>Winter 2018 was cold and we observed considerable winter kill in the north.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Brooking SD, 11 degrees F on April 5</a:t>
            </a:r>
            <a:r>
              <a:rPr lang="en-US" b="1" baseline="30000" dirty="0" smtClean="0">
                <a:latin typeface="+mj-lt"/>
              </a:rPr>
              <a:t>th</a:t>
            </a:r>
            <a:r>
              <a:rPr lang="en-US" b="1" dirty="0" smtClean="0">
                <a:latin typeface="+mj-lt"/>
              </a:rPr>
              <a:t> </a:t>
            </a:r>
            <a:endParaRPr lang="en-US" b="1" dirty="0"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Geographic distribution of northern winter kill across germplasm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46" y="0"/>
            <a:ext cx="5057317" cy="2022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48284" y="-234318"/>
            <a:ext cx="386342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51534" y="-112744"/>
            <a:ext cx="386342" cy="4778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0710507"/>
              </p:ext>
            </p:extLst>
          </p:nvPr>
        </p:nvGraphicFramePr>
        <p:xfrm>
          <a:off x="612506" y="2610467"/>
          <a:ext cx="10966988" cy="32054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31663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Chrom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Pattern of</a:t>
                      </a:r>
                      <a:r>
                        <a:rPr lang="en-US" baseline="0" dirty="0" smtClean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Rice gene annotation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17.45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in Texas and Coastal ecotypes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Pavir.3KG320900 (in</a:t>
                      </a:r>
                      <a:r>
                        <a:rPr lang="en-US" baseline="0" dirty="0" smtClean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MYB family transcription factor, putative,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Chr05N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44.40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Variable </a:t>
                      </a:r>
                      <a:r>
                        <a:rPr lang="en-US" baseline="0" dirty="0" smtClean="0"/>
                        <a:t>in Coastal ecotype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Pavir.5NG297500</a:t>
                      </a:r>
                    </a:p>
                    <a:p>
                      <a:r>
                        <a:rPr lang="en-US" dirty="0" smtClean="0"/>
                        <a:t>(in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58.99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Variable </a:t>
                      </a:r>
                      <a:r>
                        <a:rPr lang="en-US" baseline="0" dirty="0" smtClean="0"/>
                        <a:t>in Coastal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ecotype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Pavir.9KG487700 (in gene)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rhamnose</a:t>
                      </a:r>
                      <a:r>
                        <a:rPr lang="en-US" dirty="0" smtClean="0"/>
                        <a:t> biosynthesis 1 / NAD dependent epimerase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protein,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4.73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in Texas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Pavir.9NG075191</a:t>
                      </a:r>
                    </a:p>
                    <a:p>
                      <a:r>
                        <a:rPr lang="en-US" dirty="0" smtClean="0"/>
                        <a:t>(in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7718155" y="86155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110419" y="771016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016596" y="793159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099965" y="394530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</a:t>
            </a:r>
            <a:r>
              <a:rPr lang="en-US" dirty="0" smtClean="0"/>
              <a:t>in flowering time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relationship </a:t>
            </a:r>
            <a:r>
              <a:rPr lang="en-US" sz="2400" dirty="0"/>
              <a:t>between plant </a:t>
            </a:r>
            <a:r>
              <a:rPr lang="en-US" sz="2400" dirty="0" err="1" smtClean="0"/>
              <a:t>greenup</a:t>
            </a:r>
            <a:r>
              <a:rPr lang="en-US" sz="2400" dirty="0" smtClean="0"/>
              <a:t> date </a:t>
            </a:r>
            <a:r>
              <a:rPr lang="en-US" sz="2400" dirty="0"/>
              <a:t>and </a:t>
            </a:r>
            <a:r>
              <a:rPr lang="en-US" sz="2400" dirty="0" smtClean="0"/>
              <a:t>flowering date varies more at southern </a:t>
            </a:r>
            <a:r>
              <a:rPr lang="en-US" sz="2400" dirty="0"/>
              <a:t>sites than at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in flowering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Mashhattan</a:t>
            </a:r>
            <a:r>
              <a:rPr lang="en-US" dirty="0" smtClean="0"/>
              <a:t>” for Flowering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82" y="33112"/>
            <a:ext cx="4973970" cy="198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flowering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815960"/>
              </p:ext>
            </p:extLst>
          </p:nvPr>
        </p:nvGraphicFramePr>
        <p:xfrm>
          <a:off x="612506" y="2610467"/>
          <a:ext cx="10966988" cy="311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157816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235594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Chrom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Pattern of</a:t>
                      </a:r>
                      <a:r>
                        <a:rPr lang="en-US" baseline="0" dirty="0" smtClean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Rice gene annotation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Chr03N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68.10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Allele effects</a:t>
                      </a:r>
                      <a:r>
                        <a:rPr lang="en-US" baseline="0" dirty="0" smtClean="0"/>
                        <a:t> flowering at 6 northern sites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3NG273400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YABBY domain containing protein, putative, expressed	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Chr05N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29.71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Allele effects</a:t>
                      </a:r>
                      <a:r>
                        <a:rPr lang="en-US" baseline="0" dirty="0" smtClean="0"/>
                        <a:t> flowering at 6 northern sites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Intergenic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12.89</a:t>
                      </a:r>
                      <a:r>
                        <a:rPr lang="en-US" baseline="0" dirty="0" smtClean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Allele effects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flowering date</a:t>
                      </a:r>
                      <a:r>
                        <a:rPr lang="en-US" baseline="0" dirty="0" smtClean="0"/>
                        <a:t> at all sites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Pavir.9K062457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 smtClean="0"/>
                        <a:t>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Bric-a-Brac,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384582" y="291965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257655" y="125959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985600" y="177552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456729" y="3971744"/>
            <a:ext cx="4461225" cy="2857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</a:t>
            </a:r>
            <a:r>
              <a:rPr lang="en-US" dirty="0" smtClean="0"/>
              <a:t>Effects on Phenology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0024" y="1825625"/>
            <a:ext cx="497377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Shared allelic effects on </a:t>
            </a:r>
            <a:r>
              <a:rPr lang="en-US" sz="2400" dirty="0" err="1" smtClean="0"/>
              <a:t>greenup</a:t>
            </a:r>
            <a:r>
              <a:rPr lang="en-US" sz="2400" dirty="0" smtClean="0"/>
              <a:t> at southern sites</a:t>
            </a:r>
          </a:p>
          <a:p>
            <a:r>
              <a:rPr lang="en-US" sz="2400" dirty="0" smtClean="0"/>
              <a:t>Shared allelic effects on flowering at northern sites</a:t>
            </a:r>
          </a:p>
          <a:p>
            <a:r>
              <a:rPr lang="en-US" sz="2400" dirty="0" smtClean="0"/>
              <a:t>There are additional patterns that are unrelated to latitude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7" y="2052638"/>
            <a:ext cx="2728185" cy="1871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36" y="2022733"/>
            <a:ext cx="2904189" cy="1931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2" b="53399"/>
          <a:stretch/>
        </p:blipFill>
        <p:spPr>
          <a:xfrm>
            <a:off x="1838325" y="4543426"/>
            <a:ext cx="3151518" cy="1895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439" y="1795651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72906" y="1795651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6101" y="4131488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21145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4349" y="3201530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8074" y="3235918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7859" y="5696186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56729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01529" y="5374264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</a:t>
            </a:r>
            <a:r>
              <a:rPr lang="en-US" sz="2200" dirty="0" smtClean="0"/>
              <a:t>The diversity panel will </a:t>
            </a:r>
            <a:r>
              <a:rPr lang="en-US" sz="2200" dirty="0"/>
              <a:t>expand </a:t>
            </a:r>
            <a:r>
              <a:rPr lang="en-US" sz="2200" dirty="0" smtClean="0"/>
              <a:t>available genetic variance and opportunities </a:t>
            </a:r>
            <a:r>
              <a:rPr lang="en-US" sz="2200" dirty="0"/>
              <a:t>for studying </a:t>
            </a:r>
            <a:r>
              <a:rPr lang="en-US" sz="2200" dirty="0" smtClean="0"/>
              <a:t>adaptability and GxE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Switchgrass is the model herbaceous bioenergy crop. 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 smtClean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 smtClean="0">
              <a:solidFill>
                <a:srgbClr val="002060"/>
              </a:solidFill>
            </a:endParaRP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~8 USDA Cold Hardiness Zones</a:t>
            </a:r>
          </a:p>
          <a:p>
            <a:r>
              <a:rPr lang="en-US" dirty="0" smtClean="0"/>
              <a:t>~60 inch variation in Annual Precipitation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 smtClean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Tom </a:t>
            </a:r>
            <a:r>
              <a:rPr lang="en-US" sz="1400" b="1" dirty="0" err="1" smtClean="0">
                <a:latin typeface="+mj-lt"/>
              </a:rPr>
              <a:t>Juenger</a:t>
            </a:r>
            <a:r>
              <a:rPr lang="en-US" sz="1400" b="1" dirty="0" smtClean="0">
                <a:latin typeface="+mj-lt"/>
              </a:rPr>
              <a:t>		(UT Austin)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David Lowry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Mizzou)</a:t>
            </a:r>
          </a:p>
          <a:p>
            <a:r>
              <a:rPr lang="en-US" sz="1400" b="1" dirty="0">
                <a:latin typeface="+mj-lt"/>
              </a:rPr>
              <a:t>Phil Fay 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Temple TX)</a:t>
            </a:r>
          </a:p>
          <a:p>
            <a:r>
              <a:rPr lang="en-US" sz="1400" b="1" dirty="0">
                <a:latin typeface="+mj-lt"/>
              </a:rPr>
              <a:t>Jason Bonnette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UT Austin</a:t>
            </a:r>
            <a:r>
              <a:rPr lang="en-US" sz="1400" b="1" dirty="0" smtClean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University of Oklahoma)</a:t>
            </a:r>
          </a:p>
          <a:p>
            <a:r>
              <a:rPr lang="en-US" sz="1400" b="1" dirty="0">
                <a:latin typeface="+mj-lt"/>
              </a:rPr>
              <a:t>John </a:t>
            </a:r>
            <a:r>
              <a:rPr lang="en-US" sz="1400" b="1" dirty="0" smtClean="0">
                <a:latin typeface="+mj-lt"/>
              </a:rPr>
              <a:t>Reilly		</a:t>
            </a:r>
            <a:r>
              <a:rPr lang="en-US" sz="1400" b="1" dirty="0">
                <a:latin typeface="+mj-lt"/>
              </a:rPr>
              <a:t>	(USDA-PML, Kingsville TX)</a:t>
            </a:r>
          </a:p>
          <a:p>
            <a:r>
              <a:rPr lang="en-US" sz="1400" b="1" dirty="0">
                <a:latin typeface="+mj-lt"/>
              </a:rPr>
              <a:t>Yanqi Wu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OSU, Stillwater OK)</a:t>
            </a:r>
          </a:p>
          <a:p>
            <a:r>
              <a:rPr lang="en-US" sz="1400" b="1" dirty="0">
                <a:latin typeface="+mj-lt"/>
              </a:rPr>
              <a:t>Monty Rouquette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TAMU-Overton, TX)</a:t>
            </a:r>
          </a:p>
          <a:p>
            <a:r>
              <a:rPr lang="en-US" sz="1400" b="1" dirty="0">
                <a:latin typeface="+mj-lt"/>
              </a:rPr>
              <a:t>Rob Mitchell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(LBL)</a:t>
            </a:r>
          </a:p>
          <a:p>
            <a:r>
              <a:rPr lang="en-US" sz="1400" b="1" dirty="0">
                <a:latin typeface="+mj-lt"/>
              </a:rPr>
              <a:t>Dan Rokhsar 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r>
              <a:rPr lang="en-US" sz="1400" b="1" dirty="0">
                <a:latin typeface="+mj-lt"/>
              </a:rPr>
              <a:t>Kerrie Barry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switchgrass diversity panel was planted in ten common gardens to study adaptation: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Diversity Panel</a:t>
            </a:r>
          </a:p>
          <a:p>
            <a:r>
              <a:rPr lang="en-US" sz="1800" dirty="0" smtClean="0"/>
              <a:t>~700 plants, ~40 million SNPs @ ~45x coverage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Gardens</a:t>
            </a:r>
          </a:p>
          <a:p>
            <a:r>
              <a:rPr lang="en-US" sz="1800" dirty="0" smtClean="0"/>
              <a:t>10 U.S. Sites, 17° latitude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00200" y="3300373"/>
            <a:ext cx="4861244" cy="3206333"/>
            <a:chOff x="76200" y="3300372"/>
            <a:chExt cx="4861244" cy="3206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4076083"/>
              <a:ext cx="4861244" cy="2430622"/>
            </a:xfrm>
            <a:prstGeom prst="rect">
              <a:avLst/>
            </a:prstGeom>
            <a:extLst>
              <a:ext uri="{FAA26D3D-D897-4be2-8F04-BA451C77F1D7}">
                <ma14:placeholderFlag xmlns:lc="http://schemas.openxmlformats.org/drawingml/2006/lockedCanvas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w15="http://schemas.microsoft.com/office/word/2012/wordml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274845" y="3300372"/>
              <a:ext cx="3910882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798846" y="152401"/>
            <a:ext cx="3169957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42678" y="159922"/>
            <a:ext cx="3572923" cy="2595368"/>
            <a:chOff x="5418676" y="159922"/>
            <a:chExt cx="4026949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6" y="1219120"/>
              <a:ext cx="3715385" cy="153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67400" y="159922"/>
              <a:ext cx="3578225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6810" y="3173788"/>
            <a:ext cx="2565126" cy="3409892"/>
            <a:chOff x="6102809" y="3173788"/>
            <a:chExt cx="2565126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2809" y="3173788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1293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5" y="13186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6" y="41148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9" y="41148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720703" y="13428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479851" y="25464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9" y="13290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Population Structure and Demography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729715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8727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15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1237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4519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Texas Lowland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Diversity Panel 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Tiller Count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999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1078</Words>
  <Application>Microsoft Office PowerPoint</Application>
  <PresentationFormat>Widescreen</PresentationFormat>
  <Paragraphs>198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Population Structure and Demography</vt:lpstr>
      <vt:lpstr>2019 Diversity Panel Data</vt:lpstr>
      <vt:lpstr>GxE across the common gardens</vt:lpstr>
      <vt:lpstr>GxE across the common gardens</vt:lpstr>
      <vt:lpstr>GxE in winter survival</vt:lpstr>
      <vt:lpstr>GxE in winter survival</vt:lpstr>
      <vt:lpstr>GxE in winter survival</vt:lpstr>
      <vt:lpstr>GxE in flowering time</vt:lpstr>
      <vt:lpstr>Pattern of GxE in flowering</vt:lpstr>
      <vt:lpstr>GxE in flowering time</vt:lpstr>
      <vt:lpstr>Pattern of GxE Effects on Phenology</vt:lpstr>
      <vt:lpstr>Summary and Outlook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46</cp:revision>
  <dcterms:created xsi:type="dcterms:W3CDTF">2020-01-06T20:21:20Z</dcterms:created>
  <dcterms:modified xsi:type="dcterms:W3CDTF">2020-01-07T23:52:25Z</dcterms:modified>
</cp:coreProperties>
</file>